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8" r:id="rId3"/>
    <p:sldId id="267" r:id="rId4"/>
    <p:sldId id="264" r:id="rId5"/>
    <p:sldId id="258" r:id="rId6"/>
    <p:sldId id="260" r:id="rId7"/>
    <p:sldId id="27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C18CFDF-86DD-432B-B0CC-D6DE267B2465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gd.gov.kz/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egov.kz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  <a:prstGeom prst="downArrowCallou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ГОСУДАРСТВЕННЫЕ УСЛУГИ </a:t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ОРГАНОВ    ГОСУДАРСТВЕННЫХ   ДОХОДОВ  ОБЛАСТИ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1428736"/>
            <a:ext cx="626469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9750" algn="ctr" eaLnBrk="0" hangingPunct="0"/>
            <a:r>
              <a:rPr lang="ru-RU" b="1" dirty="0" smtClean="0">
                <a:solidFill>
                  <a:schemeClr val="accent1"/>
                </a:solidFill>
                <a:uFill>
                  <a:solidFill>
                    <a:schemeClr val="accent6"/>
                  </a:solidFill>
                </a:uFill>
                <a:latin typeface="Times New Roman" pitchFamily="18" charset="0"/>
                <a:cs typeface="Calibri" pitchFamily="34" charset="0"/>
              </a:rPr>
              <a:t>Органами государственных доходов  области оказываются </a:t>
            </a:r>
          </a:p>
          <a:p>
            <a:pPr indent="539750" algn="ctr" eaLnBrk="0" hangingPunct="0"/>
            <a:r>
              <a:rPr lang="ru-RU" b="1" dirty="0" smtClean="0">
                <a:solidFill>
                  <a:schemeClr val="accent1"/>
                </a:solidFill>
                <a:uFill>
                  <a:solidFill>
                    <a:schemeClr val="accent6"/>
                  </a:solidFill>
                </a:uFill>
                <a:latin typeface="Times New Roman" pitchFamily="18" charset="0"/>
                <a:cs typeface="Calibri" pitchFamily="34" charset="0"/>
              </a:rPr>
              <a:t> </a:t>
            </a:r>
            <a:r>
              <a:rPr lang="ru-RU" sz="2400" b="1" u="sng" dirty="0" smtClean="0">
                <a:solidFill>
                  <a:schemeClr val="accent1"/>
                </a:solidFill>
                <a:uFill>
                  <a:solidFill>
                    <a:schemeClr val="accent6"/>
                  </a:solidFill>
                </a:uFill>
                <a:latin typeface="Times New Roman" pitchFamily="18" charset="0"/>
                <a:cs typeface="Calibri" pitchFamily="34" charset="0"/>
              </a:rPr>
              <a:t>34 видов государственных услуг, </a:t>
            </a:r>
          </a:p>
          <a:p>
            <a:pPr indent="539750" algn="ctr" eaLnBrk="0" hangingPunct="0"/>
            <a:r>
              <a:rPr lang="ru-RU" b="1" dirty="0" smtClean="0">
                <a:solidFill>
                  <a:schemeClr val="accent1"/>
                </a:solidFill>
                <a:uFill>
                  <a:solidFill>
                    <a:schemeClr val="accent6"/>
                  </a:solidFill>
                </a:uFill>
                <a:latin typeface="Times New Roman" pitchFamily="18" charset="0"/>
                <a:cs typeface="Calibri" pitchFamily="34" charset="0"/>
              </a:rPr>
              <a:t>включенные в Реестр государственных услуг Постановлением  Правительства Республики Казахстан </a:t>
            </a:r>
          </a:p>
          <a:p>
            <a:pPr indent="539750" algn="ctr" eaLnBrk="0" hangingPunct="0"/>
            <a:r>
              <a:rPr lang="ru-RU" b="1" dirty="0" smtClean="0">
                <a:solidFill>
                  <a:schemeClr val="accent1"/>
                </a:solidFill>
                <a:uFill>
                  <a:solidFill>
                    <a:schemeClr val="accent6"/>
                  </a:solidFill>
                </a:uFill>
                <a:latin typeface="Times New Roman" pitchFamily="18" charset="0"/>
                <a:cs typeface="Calibri" pitchFamily="34" charset="0"/>
              </a:rPr>
              <a:t>от 18 сентября 2013 года № 983 </a:t>
            </a:r>
            <a:endParaRPr lang="ru-RU" b="1" dirty="0">
              <a:solidFill>
                <a:schemeClr val="accent1"/>
              </a:solidFill>
              <a:uFill>
                <a:solidFill>
                  <a:schemeClr val="accent6"/>
                </a:solidFill>
              </a:u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57356" y="1428736"/>
            <a:ext cx="6786562" cy="15001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1691680" y="2924944"/>
            <a:ext cx="2357454" cy="1214446"/>
          </a:xfrm>
          <a:prstGeom prst="downArrow">
            <a:avLst>
              <a:gd name="adj1" fmla="val 50000"/>
              <a:gd name="adj2" fmla="val 485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услуг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в налоговой сфере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6372200" y="2924944"/>
            <a:ext cx="2428892" cy="1214446"/>
          </a:xfrm>
          <a:prstGeom prst="downArrow">
            <a:avLst>
              <a:gd name="adj1" fmla="val 50000"/>
              <a:gd name="adj2" fmla="val 485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14 услуг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таможенной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сфере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14480" y="4143381"/>
            <a:ext cx="6929486" cy="19288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857356" y="4214819"/>
            <a:ext cx="65008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Стандарты  оказания государственных услуг утверждены приказом Министерства финансов Республики Казахстан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от 27.04.2015г. №284 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Регламенты государственных услуг утверждены приказом Министерства финансов Республики Казахстан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от 04.06.2015г. №348</a:t>
            </a:r>
            <a:endParaRPr lang="ru-RU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85728"/>
            <a:ext cx="7422672" cy="85725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85852" y="357166"/>
            <a:ext cx="7358114" cy="64294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Реестр государственных услуг, оказываемых  органами государственных доходов области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3857620" y="1071546"/>
            <a:ext cx="2286016" cy="571504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налоговая сфера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14414" y="1643050"/>
            <a:ext cx="7358114" cy="42148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1714489"/>
            <a:ext cx="7072362" cy="399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eaLnBrk="0" hangingPunct="0">
              <a:buFont typeface="Rockwell" pitchFamily="18" charset="0"/>
              <a:buAutoNum type="arabicPeriod"/>
            </a:pPr>
            <a:endParaRPr lang="ru-RU" sz="1200" dirty="0" smtClean="0">
              <a:solidFill>
                <a:schemeClr val="accent6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228600" indent="-228600" eaLnBrk="0" hangingPunct="0">
              <a:buFont typeface="Rockwell" pitchFamily="18" charset="0"/>
              <a:buAutoNum type="arabicPeriod"/>
            </a:pP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Регистрационный учет лица, занимающегося частной практикой;</a:t>
            </a:r>
          </a:p>
          <a:p>
            <a:pPr marL="228600" indent="-228600" eaLnBrk="0" hangingPunct="0">
              <a:buFont typeface="Rockwell" pitchFamily="18" charset="0"/>
              <a:buAutoNum type="arabicPeriod"/>
            </a:pP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Регистрация налогоплательщиков;</a:t>
            </a:r>
          </a:p>
          <a:p>
            <a:pPr marL="228600" indent="-228600" eaLnBrk="0" hangingPunct="0">
              <a:buFont typeface="Rockwell" pitchFamily="18" charset="0"/>
              <a:buAutoNum type="arabicPeriod"/>
            </a:pP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Регистрационный учет плательщиков налога на добавленную стоимость;</a:t>
            </a:r>
          </a:p>
          <a:p>
            <a:pPr marL="228600" indent="-228600" eaLnBrk="0" hangingPunct="0">
              <a:buFont typeface="Rockwell" pitchFamily="18" charset="0"/>
              <a:buAutoNum type="arabicPeriod"/>
            </a:pP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Присвоение персонального идентификационного номера (</a:t>
            </a:r>
            <a:r>
              <a:rPr lang="ru-RU" sz="1200" dirty="0" err="1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ПИН-код</a:t>
            </a: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производителям (импортерам) отдельных видов нефтепродуктов, а также на товары производителей и импортеров некоторых видов подакцизной продукции, авиационного топлива и мазута;</a:t>
            </a:r>
          </a:p>
          <a:p>
            <a:pPr marL="228600" indent="-228600">
              <a:buFont typeface="Rockwell" pitchFamily="18" charset="0"/>
              <a:buAutoNum type="arabicPeriod"/>
            </a:pP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Выдача лицензии на хранение и оптовую реализацию алкогольной продукции, за исключением деятельности по хранению и оптовой реализации алкогольной продукции на территории ее производства;</a:t>
            </a:r>
          </a:p>
          <a:p>
            <a:pPr marL="228600" indent="-228600">
              <a:buFont typeface="Rockwell" pitchFamily="18" charset="0"/>
              <a:buAutoNum type="arabicPeriod"/>
            </a:pP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Выдача лицензии на хранение и розничную реализацию алкогольной продукции, за исключением деятельности по хранению и розничной реализации алкогольной продукции на территории ее производства;</a:t>
            </a:r>
          </a:p>
          <a:p>
            <a:pPr marL="228600" indent="-228600" eaLnBrk="0" hangingPunct="0">
              <a:buAutoNum type="arabicPeriod" startAt="7"/>
            </a:pP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Представление сведений об отсутствии (наличии) налоговой задолженности, учет по которым ведется в органах государственных доходов;</a:t>
            </a:r>
          </a:p>
          <a:p>
            <a:pPr marL="228600" indent="-228600" eaLnBrk="0" hangingPunct="0">
              <a:buAutoNum type="arabicPeriod" startAt="7"/>
            </a:pP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Выдача справки о суммах полученных доходов из источников в Республике Казахстан и удержанных (уплаченных) налогов;</a:t>
            </a:r>
          </a:p>
          <a:p>
            <a:pPr marL="228600" indent="-228600" eaLnBrk="0" hangingPunct="0">
              <a:buNone/>
            </a:pP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  Подтверждение </a:t>
            </a:r>
            <a:r>
              <a:rPr lang="ru-RU" sz="1200" dirty="0" err="1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резидентства</a:t>
            </a: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Республики Казахстан;</a:t>
            </a:r>
          </a:p>
          <a:p>
            <a:pPr marL="228600" indent="-228600" eaLnBrk="0" hangingPunct="0">
              <a:lnSpc>
                <a:spcPct val="120000"/>
              </a:lnSpc>
              <a:spcBef>
                <a:spcPts val="0"/>
              </a:spcBef>
              <a:buNone/>
            </a:pPr>
            <a:endParaRPr lang="ru-RU" sz="1200" dirty="0" smtClean="0">
              <a:solidFill>
                <a:schemeClr val="accent6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228600" indent="-228600" eaLnBrk="0" hangingPunct="0"/>
            <a:endParaRPr lang="ru-RU" sz="1200" dirty="0" smtClean="0">
              <a:solidFill>
                <a:schemeClr val="accent6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228600" indent="-228600">
              <a:buFont typeface="Rockwell" pitchFamily="18" charset="0"/>
              <a:buAutoNum type="arabicPeriod" startAt="13"/>
            </a:pPr>
            <a:endParaRPr lang="ru-RU" sz="1100" dirty="0">
              <a:solidFill>
                <a:schemeClr val="accent1"/>
              </a:solidFill>
              <a:ea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357290" y="928670"/>
            <a:ext cx="7143800" cy="38684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marL="228600" indent="-228600" eaLnBrk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10.Приостановление (продление, возобновление) представления налоговой отчетности;</a:t>
            </a:r>
          </a:p>
          <a:p>
            <a:pPr marL="228600" indent="-228600" eaLnBrk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11. Прием налоговой отчетности;</a:t>
            </a:r>
          </a:p>
          <a:p>
            <a:pPr marL="228600" indent="-228600" eaLnBrk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12. Отзыв налоговой отчетности;</a:t>
            </a:r>
          </a:p>
          <a:p>
            <a:pPr marL="228600" indent="-228600" eaLnBrk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13. Проведение зачетов и возвратов уплаченных сумм налогов, платежей в бюджет, пени, штрафов;</a:t>
            </a:r>
          </a:p>
          <a:p>
            <a:pPr marL="228600" indent="-228600" eaLnBrk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14. Возврат налога на добавленную стоимость из бюджета;</a:t>
            </a:r>
          </a:p>
          <a:p>
            <a:pPr marL="228600" indent="-228600" eaLnBrk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15. Возврат подоходного налога, удержанного у источника выплаты;</a:t>
            </a:r>
          </a:p>
          <a:p>
            <a:pPr marL="228600" indent="-228600" eaLnBrk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16. Изменение сроков исполнения налогового обязательства по уплате налогов и (или) плат;</a:t>
            </a:r>
          </a:p>
          <a:p>
            <a:pPr marL="228600" indent="-228600" eaLnBrk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17. Прием налоговых форм при экспорте (импорте) товаров в Евразийском экономическом союзе;</a:t>
            </a:r>
          </a:p>
          <a:p>
            <a:pPr marL="228600" indent="-228600" eaLnBrk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18. Постановка и снятие с учета контрольно-кассовых машин (ККМ); </a:t>
            </a:r>
          </a:p>
          <a:p>
            <a:pPr marL="228600" indent="-228600" eaLnBrk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19. Выдача выписок из лицевого счета о состоянии  расчетов с бюджетом, а также по социальным платежам;</a:t>
            </a:r>
          </a:p>
          <a:p>
            <a:pPr marL="228600" indent="-228600" eaLnBrk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20. </a:t>
            </a:r>
            <a:r>
              <a:rPr lang="ru-RU" sz="4800" dirty="0" err="1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Апостилирование</a:t>
            </a:r>
            <a:r>
              <a:rPr lang="ru-RU" sz="48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официальных документов, исходящих из структурных подразделений Министерства финансов Республики Казахстан и (или) их территориальных подразделений.</a:t>
            </a:r>
          </a:p>
          <a:p>
            <a:endParaRPr lang="ru-RU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трелка вниз 5"/>
          <p:cNvSpPr/>
          <p:nvPr/>
        </p:nvSpPr>
        <p:spPr>
          <a:xfrm>
            <a:off x="3786182" y="428604"/>
            <a:ext cx="2357454" cy="642942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таможенная сфера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3"/>
          <p:cNvSpPr>
            <a:spLocks noGrp="1"/>
          </p:cNvSpPr>
          <p:nvPr>
            <p:ph idx="1"/>
          </p:nvPr>
        </p:nvSpPr>
        <p:spPr>
          <a:xfrm>
            <a:off x="1357290" y="1071546"/>
            <a:ext cx="7286676" cy="478634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marL="228600" indent="-228600" eaLnBrk="0" hangingPunct="0">
              <a:lnSpc>
                <a:spcPct val="120000"/>
              </a:lnSpc>
              <a:spcBef>
                <a:spcPts val="0"/>
              </a:spcBef>
              <a:buNone/>
            </a:pPr>
            <a:endParaRPr lang="ru-RU" sz="4600" dirty="0" smtClean="0">
              <a:solidFill>
                <a:schemeClr val="accent6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228600" indent="-228600" eaLnBrk="0" hangingPunct="0">
              <a:lnSpc>
                <a:spcPct val="120000"/>
              </a:lnSpc>
              <a:spcBef>
                <a:spcPts val="0"/>
              </a:spcBef>
              <a:buNone/>
            </a:pPr>
            <a:endParaRPr lang="ru-RU" sz="4600" dirty="0" smtClean="0">
              <a:solidFill>
                <a:schemeClr val="accent6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228600" indent="-228600" eaLnBrk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6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 Включение в реестр таможенных перевозчиков;</a:t>
            </a:r>
          </a:p>
          <a:p>
            <a:pPr marL="228600" indent="-228600" eaLnBrk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6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 Принятие предварительных решений о происхождении товаров;</a:t>
            </a:r>
          </a:p>
          <a:p>
            <a:pPr marL="228600" indent="-2286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6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 Принятие предварительных решений по классификации товара;</a:t>
            </a:r>
          </a:p>
          <a:p>
            <a:pPr marL="228600" indent="-2286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6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 Выдача решения о классификации товара в несобранном или разобранном виде, в том числе в некомплектном или незавершенном виде, ввоз которого предполагается различными партиями в течение определенного периода времени;</a:t>
            </a:r>
          </a:p>
          <a:p>
            <a:pPr marL="228600" indent="-228600" eaLnBrk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6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 Таможенная очистка товаров</a:t>
            </a:r>
          </a:p>
          <a:p>
            <a:pPr marL="228600" indent="-228600" eaLnBrk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6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 Выдача свидетельства о допущении транспортного средства международной перевозки к перевозке товаров под таможенными пломбами и печатями;</a:t>
            </a:r>
          </a:p>
          <a:p>
            <a:pPr marL="228600" indent="-228600" eaLnBrk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6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  Включение в реестр владельцев мест временного хранения;</a:t>
            </a:r>
          </a:p>
          <a:p>
            <a:pPr marL="228600" indent="-228600" eaLnBrk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6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  Включение в реестр владельцев магазинов беспошлинной торговли;</a:t>
            </a:r>
          </a:p>
          <a:p>
            <a:pPr marL="228600" indent="-228600" eaLnBrk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6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   Включение в реестр владельцев складов хранения собственных товаров;</a:t>
            </a:r>
          </a:p>
          <a:p>
            <a:pPr marL="228600" indent="-228600" eaLnBrk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6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 Регистрация  исполнения обязанности по уплате таможенных пошлин, налогов, специальных, антидемпинговых, компенсационных пошлин, а также обеспечение исполнения обязанностей юридического лица, осуществляющего деятельность в сфере таможенного дела, и (или) уполномоченного экономического оператора;</a:t>
            </a:r>
          </a:p>
          <a:p>
            <a:pPr marL="228600" indent="-228600" eaLnBrk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6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11. Изменение сроков уплаты  ввозных таможенных пошлин;</a:t>
            </a:r>
          </a:p>
          <a:p>
            <a:pPr marL="228600" indent="-228600" eaLnBrk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6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12. Прием таможенной декларации на транспортное средство;</a:t>
            </a:r>
          </a:p>
          <a:p>
            <a:pPr marL="228600" indent="-228600" eaLnBrk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13. Прием пассажирской таможенной декларации;</a:t>
            </a:r>
          </a:p>
          <a:p>
            <a:pPr marL="228600" indent="-228600" eaLnBrk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14. Прием транзитной </a:t>
            </a:r>
            <a:r>
              <a:rPr lang="ru-RU" sz="46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декларации</a:t>
            </a:r>
            <a:r>
              <a:rPr lang="ru-RU" sz="1100" dirty="0" err="1" smtClean="0"/>
              <a:t>екларации</a:t>
            </a:r>
            <a:r>
              <a:rPr lang="ru-RU" sz="1100" dirty="0" smtClean="0"/>
              <a:t> на транспортное средство</a:t>
            </a:r>
            <a:endParaRPr lang="ru-RU" sz="4600" dirty="0" smtClean="0">
              <a:solidFill>
                <a:schemeClr val="accent6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228600" indent="-228600">
              <a:buFont typeface="Rockwell" pitchFamily="18" charset="0"/>
              <a:buAutoNum type="arabicPeriod"/>
            </a:pPr>
            <a:endParaRPr lang="ru-RU" sz="1200" dirty="0" smtClean="0">
              <a:solidFill>
                <a:srgbClr val="7030A0"/>
              </a:solidFill>
            </a:endParaRPr>
          </a:p>
          <a:p>
            <a:endParaRPr lang="ru-RU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142976" y="1268760"/>
            <a:ext cx="3789064" cy="54463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85852" y="116632"/>
            <a:ext cx="7390604" cy="72008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16632"/>
            <a:ext cx="7220668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Виды государственных услуг, оказываемых на областном уровне – </a:t>
            </a:r>
            <a:r>
              <a:rPr lang="ru-RU" sz="1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Департаментом государственных доходов по Северо-Казахстанской области</a:t>
            </a:r>
            <a:endParaRPr lang="ru-RU" sz="16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484784"/>
            <a:ext cx="3646188" cy="5373216"/>
          </a:xfrm>
        </p:spPr>
        <p:txBody>
          <a:bodyPr>
            <a:normAutofit/>
          </a:bodyPr>
          <a:lstStyle/>
          <a:p>
            <a:pPr marL="36000" indent="-720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11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Присвоение персонального идентификационного номера (</a:t>
            </a:r>
            <a:r>
              <a:rPr lang="ru-RU" sz="11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ПИН-код</a:t>
            </a:r>
            <a:r>
              <a:rPr lang="ru-RU" sz="11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) производителям (импортерам) отдельных видов нефтепродуктов, а также на товары производителей и импортеров некоторых видов подакцизной продукции, авиационного топлива и мазута;</a:t>
            </a:r>
          </a:p>
          <a:p>
            <a:pPr marL="36000" indent="-720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11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Выдача лицензии на хранение и оптовую реализацию алкогольной продукции, за исключением деятельности по хранению и оптовой реализации алкогольной продукции на территории ее производства;</a:t>
            </a:r>
          </a:p>
          <a:p>
            <a:pPr marL="36000" indent="-720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11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Выдача лицензии на хранение и розничную реализацию алкогольной продукции, за исключением деятельности по хранению и розничной реализации алкогольной продукции на территории ее производства;</a:t>
            </a:r>
          </a:p>
          <a:p>
            <a:pPr marL="36000" indent="-720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11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Подтверждение </a:t>
            </a:r>
            <a:r>
              <a:rPr lang="ru-RU" sz="11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резидентства</a:t>
            </a:r>
            <a:r>
              <a:rPr lang="ru-RU" sz="11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Республики Казахстан;</a:t>
            </a:r>
          </a:p>
          <a:p>
            <a:pPr marL="36000" indent="-720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11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Проведение зачетов и возвратов уплаченных сумм налогов, платежей в бюджет, пени, штрафов;</a:t>
            </a:r>
            <a:endParaRPr lang="ru-RU" sz="11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000" indent="-720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11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Возврат подоходного налога, удержанного у источника выплаты; </a:t>
            </a:r>
          </a:p>
          <a:p>
            <a:pPr marL="36000" indent="-720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11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Апостилирование официальных документов, исходящих из структурных подразделений Министерства финансов Республики Казахстан и (или) их территориальных подразделений</a:t>
            </a:r>
          </a:p>
          <a:p>
            <a:pPr marL="36000" indent="-72000">
              <a:spcBef>
                <a:spcPts val="0"/>
              </a:spcBef>
              <a:buFont typeface="Wingdings" pitchFamily="2" charset="2"/>
              <a:buChar char="ü"/>
            </a:pPr>
            <a:endParaRPr lang="ru-RU" sz="11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123728" y="836712"/>
            <a:ext cx="2000250" cy="428628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786446" y="836712"/>
            <a:ext cx="2000250" cy="432048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627784" y="76470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алоговые услуги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76056" y="1268760"/>
            <a:ext cx="3816424" cy="54726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5214942" y="1785926"/>
            <a:ext cx="3643338" cy="4786346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14942" y="1268760"/>
            <a:ext cx="3786214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" indent="-72000" algn="just">
              <a:buFont typeface="Wingdings" pitchFamily="2" charset="2"/>
              <a:buChar char="ü"/>
            </a:pPr>
            <a:r>
              <a:rPr lang="ru-RU" sz="11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Включение в реестр таможенных перевозчиков;</a:t>
            </a:r>
          </a:p>
          <a:p>
            <a:pPr marL="72000" indent="-72000" algn="just">
              <a:buFont typeface="Wingdings" pitchFamily="2" charset="2"/>
              <a:buChar char="ü"/>
            </a:pPr>
            <a:r>
              <a:rPr lang="ru-RU" sz="11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Принятие предварительных решений о происхождении товаров;</a:t>
            </a:r>
          </a:p>
          <a:p>
            <a:pPr marL="72000" indent="-72000" algn="just">
              <a:buFont typeface="Wingdings" pitchFamily="2" charset="2"/>
              <a:buChar char="ü"/>
            </a:pPr>
            <a:r>
              <a:rPr lang="ru-RU" sz="11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Принятие предварительных решений по классификации товара;</a:t>
            </a:r>
            <a:r>
              <a:rPr lang="ru-RU" sz="11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72000" indent="-72000" algn="just">
              <a:buFont typeface="Wingdings" pitchFamily="2" charset="2"/>
              <a:buChar char="ü"/>
            </a:pPr>
            <a:r>
              <a:rPr lang="ru-RU" sz="11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Выдача решения о классификации товара в несобранном или разобранном виде, в том числе в некомплектном или незавершенном виде, ввоз которого предполагается различными партиями в течение определенного периода времени;</a:t>
            </a:r>
          </a:p>
          <a:p>
            <a:pPr marL="72000" indent="-72000" algn="just">
              <a:buFont typeface="Wingdings" pitchFamily="2" charset="2"/>
              <a:buChar char="ü"/>
            </a:pPr>
            <a:r>
              <a:rPr lang="ru-RU" sz="11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Таможенная очистка товаров;</a:t>
            </a:r>
            <a:r>
              <a:rPr lang="ru-RU" sz="11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72000" indent="-72000" algn="just">
              <a:buFont typeface="Wingdings" pitchFamily="2" charset="2"/>
              <a:buChar char="ü"/>
            </a:pPr>
            <a:r>
              <a:rPr lang="ru-RU" sz="11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Выдача свидетельства о допущении транспортного средства международной перевозки к перевозке товаров под таможенными пломбами и печатями;</a:t>
            </a:r>
            <a:endParaRPr lang="ru-RU" sz="11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00" indent="-72000" algn="just">
              <a:buFont typeface="Wingdings" pitchFamily="2" charset="2"/>
              <a:buChar char="ü"/>
            </a:pPr>
            <a:r>
              <a:rPr lang="ru-RU" sz="11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Включение в реестр владельцев мест временного   хранения;</a:t>
            </a:r>
          </a:p>
          <a:p>
            <a:pPr marL="72000" indent="-72000" algn="just">
              <a:buFont typeface="Wingdings" pitchFamily="2" charset="2"/>
              <a:buChar char="ü"/>
            </a:pPr>
            <a:r>
              <a:rPr lang="ru-RU" sz="11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Включение в реестр владельцев магазинов беспошлинной торговли;</a:t>
            </a:r>
          </a:p>
          <a:p>
            <a:pPr marL="72000" indent="-72000" algn="just">
              <a:buFont typeface="Wingdings" pitchFamily="2" charset="2"/>
              <a:buChar char="ü"/>
            </a:pPr>
            <a:r>
              <a:rPr lang="ru-RU" sz="11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Включение в реестр владельцев складов хранения собственных товаров;</a:t>
            </a:r>
          </a:p>
          <a:p>
            <a:pPr marL="72000" indent="-72000" algn="just">
              <a:buFont typeface="Wingdings" pitchFamily="2" charset="2"/>
              <a:buChar char="ü"/>
            </a:pPr>
            <a:r>
              <a:rPr lang="ru-RU" sz="11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Регистрация  исполнения обязанности по уплате таможенных пошлин, налогов, специальных, антидемпинговых, компенсационных пошлин, а также обеспечение исполнения обязанностей юридического лица, осуществляющего деятельность в сфере таможенного дела, и (или) уполномоченного экономического оператора;</a:t>
            </a:r>
          </a:p>
          <a:p>
            <a:pPr marL="72000" indent="-72000" algn="just">
              <a:buFont typeface="Wingdings" pitchFamily="2" charset="2"/>
              <a:buChar char="ü"/>
            </a:pPr>
            <a:r>
              <a:rPr lang="ru-RU" sz="11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Изменение сроков уплаты ввозных таможенных пошлин;</a:t>
            </a:r>
          </a:p>
          <a:p>
            <a:pPr marL="72000" indent="-72000" algn="just">
              <a:buFont typeface="Wingdings" pitchFamily="2" charset="2"/>
              <a:buChar char="ü"/>
            </a:pPr>
            <a:r>
              <a:rPr lang="ru-RU" sz="11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Прием таможенных декларации на транспортное средство;</a:t>
            </a:r>
          </a:p>
          <a:p>
            <a:pPr marL="72000" indent="-72000" algn="just">
              <a:buFont typeface="Wingdings" pitchFamily="2" charset="2"/>
              <a:buChar char="ü"/>
            </a:pPr>
            <a:r>
              <a:rPr lang="ru-RU" sz="11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Прием пассажирской таможенной декларации;</a:t>
            </a:r>
          </a:p>
          <a:p>
            <a:pPr marL="72000" indent="-72000" algn="just">
              <a:buFont typeface="Wingdings" pitchFamily="2" charset="2"/>
              <a:buChar char="ü"/>
            </a:pPr>
            <a:r>
              <a:rPr lang="ru-RU" sz="11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Прием транзитной декларации</a:t>
            </a:r>
          </a:p>
          <a:p>
            <a:pPr marL="72000" indent="-72000" algn="just"/>
            <a:endParaRPr lang="ru-RU" sz="11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56176" y="764704"/>
            <a:ext cx="1344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аможенные услуги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Выноска со стрелкой вниз 15"/>
          <p:cNvSpPr/>
          <p:nvPr/>
        </p:nvSpPr>
        <p:spPr>
          <a:xfrm>
            <a:off x="1357290" y="285728"/>
            <a:ext cx="7500990" cy="914400"/>
          </a:xfrm>
          <a:prstGeom prst="downArrowCallou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85918" y="1214422"/>
            <a:ext cx="6500858" cy="45720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285728"/>
            <a:ext cx="7339034" cy="571504"/>
          </a:xfrm>
        </p:spPr>
        <p:txBody>
          <a:bodyPr>
            <a:noAutofit/>
          </a:bodyPr>
          <a:lstStyle/>
          <a:p>
            <a:pPr algn="ctr"/>
            <a:r>
              <a:rPr lang="ru-RU" sz="1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Виды государственных услуг, оказываемых  Управлениями государственных доходов по районам и г. Петропавловск СКО</a:t>
            </a:r>
            <a:endParaRPr lang="ru-RU" sz="16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1643050"/>
            <a:ext cx="5929354" cy="4000528"/>
          </a:xfrm>
        </p:spPr>
        <p:txBody>
          <a:bodyPr>
            <a:noAutofit/>
          </a:bodyPr>
          <a:lstStyle/>
          <a:p>
            <a:pPr marL="36000" indent="-720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Регистрационный учет лица, занимающегося частной практикой;</a:t>
            </a:r>
          </a:p>
          <a:p>
            <a:pPr marL="36000" indent="-720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Регистрация налогоплательщиков;</a:t>
            </a:r>
          </a:p>
          <a:p>
            <a:pPr marL="36000" indent="-720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Регистрационный учет плательщиков налога на добавленную стоимость;</a:t>
            </a:r>
          </a:p>
          <a:p>
            <a:pPr marL="36000" indent="-720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Представление сведений об отсутствии (наличии) налоговой задолженности, учет по которым ведется в органах государственных доходов; </a:t>
            </a:r>
            <a:endParaRPr lang="ru-RU" sz="12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000" indent="-720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Выдача справки о суммах полученных доходов из источников в Республике Казахстан и удержанных (уплаченных) налогов;</a:t>
            </a:r>
            <a:endParaRPr lang="ru-RU" sz="12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000" indent="-720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Приостановление (продление, возобновление) представления налоговой отчетности;</a:t>
            </a:r>
          </a:p>
          <a:p>
            <a:pPr marL="36000" indent="-720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Прием налоговой отчетности;</a:t>
            </a:r>
          </a:p>
          <a:p>
            <a:pPr marL="36000" indent="-720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Отзыв налоговой отчетности;</a:t>
            </a:r>
          </a:p>
          <a:p>
            <a:pPr marL="36000" indent="-720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Проведение зачетов и возвратов налогов, платежей в бюджет, пени, штрафов;</a:t>
            </a:r>
          </a:p>
          <a:p>
            <a:pPr marL="36000" indent="-720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Возврат налога на добавленную стоимость из бюджета;</a:t>
            </a:r>
          </a:p>
          <a:p>
            <a:pPr marL="36000" indent="-720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Изменение сроков исполнения налогового обязательства по уплате налогов и (или) плат;</a:t>
            </a:r>
          </a:p>
          <a:p>
            <a:pPr marL="36000" indent="-720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Прием налоговых форм при экспорте (импорте) товаров в Евразийском экономическом союзе;</a:t>
            </a:r>
          </a:p>
          <a:p>
            <a:pPr marL="36000" indent="-720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Постановка и снятие с учета контрольно-кассовых машин (ККМ);</a:t>
            </a:r>
          </a:p>
          <a:p>
            <a:pPr marL="36000" indent="-720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Выдача выписок из лицевого счета о состоянии расчетов с бюджетом, а также по социальным платежам.</a:t>
            </a:r>
            <a:endParaRPr lang="ru-RU" sz="12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5214942" y="1785926"/>
            <a:ext cx="3643338" cy="4786346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86116" y="500042"/>
            <a:ext cx="3429024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Государственные услуги органов государственных доходов области также  возможны получению:</a:t>
            </a:r>
            <a:endParaRPr lang="ru-RU" dirty="0"/>
          </a:p>
        </p:txBody>
      </p:sp>
      <p:pic>
        <p:nvPicPr>
          <p:cNvPr id="11" name="Рисунок 7" descr="C:\Users\kmukusheva\Desktop\Новая папка\Новая папка\44b7005e21966a2eb23371bac7273464_14768ae0690e3d7959c04cf89c446c-office-building-clipart-png_1500-150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4000504"/>
            <a:ext cx="2286022" cy="18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3" descr="C:\Users\kmukusheva\Desktop\СЛАЙДЫ\16.02.17\Карт для слайда\Карт для слайда\shutterstock_52551880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5984" y="4071942"/>
            <a:ext cx="2571746" cy="1643062"/>
          </a:xfrm>
        </p:spPr>
      </p:pic>
      <p:sp>
        <p:nvSpPr>
          <p:cNvPr id="5" name="Блок-схема: альтернативный процесс 4"/>
          <p:cNvSpPr/>
          <p:nvPr/>
        </p:nvSpPr>
        <p:spPr>
          <a:xfrm>
            <a:off x="2000232" y="2714620"/>
            <a:ext cx="3143273" cy="3000396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5357818" y="2714620"/>
            <a:ext cx="3143273" cy="3000396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85984" y="2786058"/>
            <a:ext cx="264320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через</a:t>
            </a:r>
          </a:p>
          <a:p>
            <a:pPr algn="ctr"/>
            <a:r>
              <a:rPr lang="ru-RU" sz="1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веб</a:t>
            </a:r>
            <a:r>
              <a:rPr lang="en-US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портал электронного правительства: </a:t>
            </a:r>
            <a:r>
              <a:rPr lang="en-US" sz="16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www.egov.kz</a:t>
            </a:r>
            <a:r>
              <a:rPr lang="ru-RU" sz="16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b="1" u="sng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19 </a:t>
            </a:r>
            <a:r>
              <a:rPr lang="ru-RU" sz="16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видов услуг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429256" y="2786058"/>
            <a:ext cx="29289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через</a:t>
            </a:r>
          </a:p>
          <a:p>
            <a:pPr algn="ctr"/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Государственную  корпорацию «Правительство для граждан» </a:t>
            </a:r>
          </a:p>
          <a:p>
            <a:pPr algn="ctr"/>
            <a:r>
              <a:rPr lang="ru-RU" sz="16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18 видов услуг </a:t>
            </a:r>
          </a:p>
          <a:p>
            <a:pPr algn="ctr"/>
            <a:endParaRPr lang="ru-RU" sz="1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5" descr="C:\Users\kmukusheva\Desktop\СЛАЙДЫ\16.02.17\Карт для слайда\Карт для слайда\shutterstock_5255188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4143380"/>
            <a:ext cx="128588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Стрелка вправо 27"/>
          <p:cNvSpPr/>
          <p:nvPr/>
        </p:nvSpPr>
        <p:spPr>
          <a:xfrm rot="8010658">
            <a:off x="3478478" y="2147253"/>
            <a:ext cx="810581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2677496">
            <a:off x="5840201" y="2142736"/>
            <a:ext cx="807985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1643042" y="5929330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Информацию  по государственным услугам можно также посмотреть на интернет – ресурсе </a:t>
            </a:r>
          </a:p>
          <a:p>
            <a:r>
              <a:rPr lang="ru-RU" sz="1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КГД МФ РК: </a:t>
            </a:r>
            <a:r>
              <a:rPr lang="en-US" sz="1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www.kgd.gov.kz</a:t>
            </a:r>
            <a:r>
              <a:rPr lang="ru-RU" sz="1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и на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www.egov.kz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ыноска со стрелкой вниз 8"/>
          <p:cNvSpPr/>
          <p:nvPr/>
        </p:nvSpPr>
        <p:spPr>
          <a:xfrm>
            <a:off x="1500166" y="142852"/>
            <a:ext cx="6929486" cy="1071570"/>
          </a:xfrm>
          <a:prstGeom prst="downArrowCallou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57290" y="1214422"/>
            <a:ext cx="7535190" cy="552694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142852"/>
            <a:ext cx="7143800" cy="71438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Перечень государственных услуг, оказываемых  органами государственных доходов, которые возможны получению через Государственную корпорацию</a:t>
            </a:r>
            <a:b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«Правительство для граждан»</a:t>
            </a:r>
            <a:endParaRPr lang="ru-RU" sz="16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1357298"/>
            <a:ext cx="6715172" cy="5357850"/>
          </a:xfrm>
        </p:spPr>
        <p:txBody>
          <a:bodyPr>
            <a:noAutofit/>
          </a:bodyPr>
          <a:lstStyle/>
          <a:p>
            <a:pPr marL="192600" indent="-228600">
              <a:spcBef>
                <a:spcPts val="0"/>
              </a:spcBef>
            </a:pP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1)  Регистрационный учет лица, занимающегося частной практикой;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2)  Регистрация налогоплательщиков;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3) Присвоение персонального идентификационного номера (</a:t>
            </a:r>
            <a:r>
              <a:rPr lang="ru-RU" sz="13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ПИН-код</a:t>
            </a: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) производителям (импортерам) отдельных видов нефтепродуктов, а также на товары производителей и импортеров некоторых видов подакцизной продукции, авиационного топлива и мазута;</a:t>
            </a:r>
          </a:p>
          <a:p>
            <a:pPr marL="306900" indent="-342900">
              <a:spcBef>
                <a:spcPts val="0"/>
              </a:spcBef>
            </a:pP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4)   Выдача справки о суммах полученных доходов из источников в Республике Казахстан и удержанных (уплаченных) налогов.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5)   Подтверждение </a:t>
            </a:r>
            <a:r>
              <a:rPr lang="ru-RU" sz="13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резидентства</a:t>
            </a: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Республики Казахстан;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6)   Приостановление (продление, возобновление) представления налоговой отчетности;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7)   Прием налоговой отчетности;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8)   Отзыв налоговой отчетности;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9) Проведение зачетов и возвратов налогов, платежей в бюджет, пени, штрафов;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10) Возврат подоходного налога, удержанного у источника выплаты;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11) Изменение сроков исполнения налогового обязательства по уплате налогов и (или) плат;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12) Прием налоговых форм при экспорте (импорте) товаров в </a:t>
            </a:r>
            <a:r>
              <a:rPr lang="ru-RU" sz="13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Еврозийском</a:t>
            </a: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экономическом союзе;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13) Принятие предварительных решений о происхождении товаров;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14) Принятие предварительных решений по классификации товара;</a:t>
            </a: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15) Выдача решения о классификации товара в несобранном или разобранном виде, в том числе в некомплектном или незавершенном виде, ввоз которого предполагается различными партиями в течение определенного периода времени;</a:t>
            </a:r>
            <a:r>
              <a:rPr lang="ru-RU" sz="1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1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Включение в реестр владельцев складов хранения собственных товаров;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17) Изменение сроков исполнения налогового обязательства по уплате налогов и (или) плат;</a:t>
            </a:r>
          </a:p>
          <a:p>
            <a:pPr marL="192600" indent="-228600">
              <a:spcBef>
                <a:spcPts val="0"/>
              </a:spcBef>
            </a:pPr>
            <a:r>
              <a:rPr lang="ru-RU" sz="130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18) </a:t>
            </a:r>
            <a:r>
              <a:rPr lang="ru-RU" sz="13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Апостилирование</a:t>
            </a: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официальных документов, исходящих из структурных подразделений Министерства финансов Республики Казахстан и (или) их территориальных подразделений.</a:t>
            </a:r>
          </a:p>
          <a:p>
            <a:pPr marL="192600" indent="-228600">
              <a:spcBef>
                <a:spcPts val="0"/>
              </a:spcBef>
            </a:pPr>
            <a:endParaRPr lang="ru-RU" sz="13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2600" indent="-228600">
              <a:spcBef>
                <a:spcPts val="0"/>
              </a:spcBef>
            </a:pPr>
            <a:endParaRPr lang="ru-RU" sz="1300" dirty="0" smtClean="0">
              <a:solidFill>
                <a:schemeClr val="accent6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192600" indent="-228600">
              <a:spcBef>
                <a:spcPts val="0"/>
              </a:spcBef>
            </a:pPr>
            <a:endParaRPr lang="ru-RU" sz="13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2600" indent="-228600">
              <a:spcBef>
                <a:spcPts val="0"/>
              </a:spcBef>
            </a:pP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192600" indent="-228600">
              <a:spcBef>
                <a:spcPts val="0"/>
              </a:spcBef>
            </a:pPr>
            <a:endParaRPr lang="ru-RU" sz="13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2600" indent="-228600">
              <a:spcBef>
                <a:spcPts val="0"/>
              </a:spcBef>
            </a:pPr>
            <a:endParaRPr lang="ru-RU" sz="13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2600" indent="-228600">
              <a:spcBef>
                <a:spcPts val="0"/>
              </a:spcBef>
            </a:pPr>
            <a:endParaRPr lang="ru-RU" sz="13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2600" indent="-228600">
              <a:spcBef>
                <a:spcPts val="0"/>
              </a:spcBef>
            </a:pPr>
            <a:endParaRPr lang="ru-RU" sz="13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2600" indent="-228600">
              <a:spcBef>
                <a:spcPts val="0"/>
              </a:spcBef>
            </a:pPr>
            <a:r>
              <a:rPr lang="ru-RU" sz="1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1152</TotalTime>
  <Words>1369</Words>
  <Application>Microsoft Office PowerPoint</Application>
  <PresentationFormat>Экран (4:3)</PresentationFormat>
  <Paragraphs>133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ГОСУДАРСТВЕННЫЕ УСЛУГИ  ОРГАНОВ    ГОСУДАРСТВЕННЫХ   ДОХОДОВ  ОБЛАСТИ</vt:lpstr>
      <vt:lpstr> </vt:lpstr>
      <vt:lpstr>Слайд 3</vt:lpstr>
      <vt:lpstr>Слайд 4</vt:lpstr>
      <vt:lpstr>Виды государственных услуг, оказываемых на областном уровне – Департаментом государственных доходов по Северо-Казахстанской области</vt:lpstr>
      <vt:lpstr>Виды государственных услуг, оказываемых  Управлениями государственных доходов по районам и г. Петропавловск СКО</vt:lpstr>
      <vt:lpstr>Слайд 7</vt:lpstr>
      <vt:lpstr>Перечень государственных услуг, оказываемых  органами государственных доходов, которые возможны получению через Государственную корпорацию  «Правительство для граждан»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государственных услуг, оказываемых на центральном уровне – Комитетом государственных доходов Министерства  финансов Республики Казахстан</dc:title>
  <dc:creator>gkushenova</dc:creator>
  <cp:lastModifiedBy>kamukusheva</cp:lastModifiedBy>
  <cp:revision>125</cp:revision>
  <dcterms:created xsi:type="dcterms:W3CDTF">2017-05-12T09:44:35Z</dcterms:created>
  <dcterms:modified xsi:type="dcterms:W3CDTF">2020-02-05T06:00:40Z</dcterms:modified>
</cp:coreProperties>
</file>